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826" r:id="rId4"/>
    <p:sldId id="831" r:id="rId5"/>
    <p:sldId id="832" r:id="rId6"/>
    <p:sldId id="834" r:id="rId7"/>
    <p:sldId id="825" r:id="rId8"/>
    <p:sldId id="835" r:id="rId9"/>
    <p:sldId id="83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D5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16DFC1-7F80-4101-A653-D29EAE563348}" type="datetimeFigureOut">
              <a:rPr lang="en-IN" smtClean="0"/>
              <a:t>18-09-2024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5348BB-377B-44B9-88E2-A074B1C7202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652627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5348BB-377B-44B9-88E2-A074B1C72025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28242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5348BB-377B-44B9-88E2-A074B1C72025}" type="slidenum">
              <a:rPr lang="en-IN" smtClean="0"/>
              <a:t>9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543857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1603F-B297-B833-216D-A0166D8D7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C5B379-B74F-D616-F9B7-C403240EC3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652E32-272C-17E5-A613-70F6914A36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01A43-DD8D-F53B-8AC5-6CED5511F0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2F045F-187A-5D9C-6A5B-6C1273B05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1045025"/>
      </p:ext>
    </p:extLst>
  </p:cSld>
  <p:clrMapOvr>
    <a:masterClrMapping/>
  </p:clrMapOvr>
  <p:transition spd="slow">
    <p:wip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24047-D70B-32EA-8C70-2E2D1324DA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A704D0-3FC5-2104-E7D1-EFCF7FAE3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A2D930-40CC-FD31-90C1-A9861BD840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1BC781-930B-C9F4-03D5-6BDA6E7CF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9A863C-2396-3182-C947-D7858D19E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851670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8546FE-5E01-DDAE-7868-C167BE0ECD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A30279-A4A6-34A9-6B1A-58AF4DC16B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14044-F792-3CA3-F4E8-2D4A7CAF13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7BBBB7-ACA8-A4A3-DB42-93336D760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7F146-FA4C-3369-CDEF-BC065B7C85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53718040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mparison">
    <p:bg>
      <p:bgPr>
        <a:solidFill>
          <a:schemeClr val="bg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76CE7-09C6-A885-88A7-930EB04362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84328" y="309448"/>
            <a:ext cx="3231145" cy="484632"/>
          </a:xfrm>
        </p:spPr>
        <p:txBody>
          <a:bodyPr tIns="0" bIns="0" anchor="b">
            <a:normAutofit/>
          </a:bodyPr>
          <a:lstStyle>
            <a:lvl1pPr algn="l">
              <a:lnSpc>
                <a:spcPct val="100000"/>
              </a:lnSpc>
              <a:defRPr sz="1800" b="1" cap="none" spc="0" normalizeH="0" baseline="0">
                <a:solidFill>
                  <a:schemeClr val="accent1">
                    <a:lumMod val="1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79842F9-453E-90A1-97D7-1534875ACBC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84329" y="883387"/>
            <a:ext cx="3227060" cy="2199311"/>
          </a:xfrm>
          <a:noFill/>
        </p:spPr>
        <p:txBody>
          <a:bodyPr lIns="91440" tIns="91440" rIns="91440" bIns="0" anchor="t">
            <a:normAutofit/>
          </a:bodyPr>
          <a:lstStyle>
            <a:lvl1pPr marL="285750" indent="-285750" algn="l">
              <a:lnSpc>
                <a:spcPct val="100000"/>
              </a:lnSpc>
              <a:spcBef>
                <a:spcPts val="200"/>
              </a:spcBef>
              <a:spcAft>
                <a:spcPts val="800"/>
              </a:spcAft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lang="en-US" sz="1200" dirty="0">
                <a:solidFill>
                  <a:schemeClr val="accent1">
                    <a:lumMod val="25000"/>
                  </a:schemeClr>
                </a:solidFill>
              </a:defRPr>
            </a:lvl1pPr>
            <a:lvl2pPr marL="4572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2pPr>
            <a:lvl3pPr marL="9144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3pPr>
            <a:lvl4pPr marL="13716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4pPr>
            <a:lvl5pPr marL="18288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7401092-C478-D50D-DAB4-39AF3B2E49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43081" y="-11683"/>
            <a:ext cx="4114801" cy="3439923"/>
          </a:xfrm>
          <a:solidFill>
            <a:schemeClr val="tx2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7">
            <a:extLst>
              <a:ext uri="{FF2B5EF4-FFF2-40B4-BE49-F238E27FC236}">
                <a16:creationId xmlns:a16="http://schemas.microsoft.com/office/drawing/2014/main" id="{E71414F8-DD91-4BEB-BD17-D9C191E0660C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651175" y="245774"/>
            <a:ext cx="3072064" cy="538223"/>
          </a:xfrm>
          <a:noFill/>
        </p:spPr>
        <p:txBody>
          <a:bodyPr lIns="91440" tIns="0" rIns="91440" bIns="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1">
                    <a:lumMod val="10000"/>
                  </a:schemeClr>
                </a:solidFill>
                <a:latin typeface="+mj-lt"/>
              </a:defRPr>
            </a:lvl1pPr>
            <a:lvl2pPr marL="4572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2pPr>
            <a:lvl3pPr marL="9144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3pPr>
            <a:lvl4pPr marL="13716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4pPr>
            <a:lvl5pPr marL="18288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13" name="Text Placeholder 7">
            <a:extLst>
              <a:ext uri="{FF2B5EF4-FFF2-40B4-BE49-F238E27FC236}">
                <a16:creationId xmlns:a16="http://schemas.microsoft.com/office/drawing/2014/main" id="{DDA3D7EC-7E91-837C-0F5C-2FA02822C21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8651174" y="906920"/>
            <a:ext cx="3056497" cy="2199311"/>
          </a:xfrm>
          <a:noFill/>
        </p:spPr>
        <p:txBody>
          <a:bodyPr lIns="91440" tIns="91440" rIns="91440" bIns="0" anchor="t">
            <a:normAutofit/>
          </a:bodyPr>
          <a:lstStyle>
            <a:lvl1pPr marL="285750" indent="-285750" algn="l">
              <a:lnSpc>
                <a:spcPct val="100000"/>
              </a:lnSpc>
              <a:spcBef>
                <a:spcPts val="200"/>
              </a:spcBef>
              <a:spcAft>
                <a:spcPts val="800"/>
              </a:spcAft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lang="en-US" sz="1200" dirty="0">
                <a:solidFill>
                  <a:schemeClr val="accent1">
                    <a:lumMod val="25000"/>
                  </a:schemeClr>
                </a:solidFill>
              </a:defRPr>
            </a:lvl1pPr>
            <a:lvl2pPr marL="4572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2pPr>
            <a:lvl3pPr marL="9144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3pPr>
            <a:lvl4pPr marL="13716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4pPr>
            <a:lvl5pPr marL="18288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E403EF5D-5D5E-DB9C-1AA6-6C838DA9DC15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-22804" y="3428237"/>
            <a:ext cx="4065886" cy="3439923"/>
          </a:xfrm>
          <a:solidFill>
            <a:schemeClr val="tx2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7">
            <a:extLst>
              <a:ext uri="{FF2B5EF4-FFF2-40B4-BE49-F238E27FC236}">
                <a16:creationId xmlns:a16="http://schemas.microsoft.com/office/drawing/2014/main" id="{0E66A002-611A-AC3C-3354-FC6A8B8807F5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538700" y="3730892"/>
            <a:ext cx="3239314" cy="538223"/>
          </a:xfrm>
          <a:noFill/>
        </p:spPr>
        <p:txBody>
          <a:bodyPr lIns="91440" tIns="0" rIns="91440" bIns="0" anchor="b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>
                <a:solidFill>
                  <a:schemeClr val="accent1">
                    <a:lumMod val="10000"/>
                  </a:schemeClr>
                </a:solidFill>
                <a:latin typeface="+mj-lt"/>
              </a:defRPr>
            </a:lvl1pPr>
            <a:lvl2pPr marL="4572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2pPr>
            <a:lvl3pPr marL="9144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3pPr>
            <a:lvl4pPr marL="13716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4pPr>
            <a:lvl5pPr marL="18288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Add title here</a:t>
            </a:r>
          </a:p>
        </p:txBody>
      </p:sp>
      <p:sp>
        <p:nvSpPr>
          <p:cNvPr id="15" name="Text Placeholder 7">
            <a:extLst>
              <a:ext uri="{FF2B5EF4-FFF2-40B4-BE49-F238E27FC236}">
                <a16:creationId xmlns:a16="http://schemas.microsoft.com/office/drawing/2014/main" id="{D25D8040-D0AA-C720-C6C4-6B23368CD03A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538700" y="4417990"/>
            <a:ext cx="3227060" cy="2199311"/>
          </a:xfrm>
          <a:noFill/>
        </p:spPr>
        <p:txBody>
          <a:bodyPr lIns="91440" tIns="91440" rIns="91440" bIns="0" anchor="t">
            <a:normAutofit/>
          </a:bodyPr>
          <a:lstStyle>
            <a:lvl1pPr marL="285750" indent="-285750" algn="l">
              <a:lnSpc>
                <a:spcPct val="100000"/>
              </a:lnSpc>
              <a:spcBef>
                <a:spcPts val="200"/>
              </a:spcBef>
              <a:spcAft>
                <a:spcPts val="800"/>
              </a:spcAft>
              <a:buClr>
                <a:schemeClr val="accent2"/>
              </a:buClr>
              <a:buSzPct val="100000"/>
              <a:buFont typeface="Courier New" panose="02070309020205020404" pitchFamily="49" charset="0"/>
              <a:buChar char="o"/>
              <a:defRPr lang="en-US" sz="1200" dirty="0">
                <a:solidFill>
                  <a:schemeClr val="accent1">
                    <a:lumMod val="25000"/>
                  </a:schemeClr>
                </a:solidFill>
              </a:defRPr>
            </a:lvl1pPr>
            <a:lvl2pPr marL="4572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2pPr>
            <a:lvl3pPr marL="9144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3pPr>
            <a:lvl4pPr marL="13716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4pPr>
            <a:lvl5pPr marL="1828800" indent="0" algn="l">
              <a:lnSpc>
                <a:spcPct val="100000"/>
              </a:lnSpc>
              <a:spcBef>
                <a:spcPts val="0"/>
              </a:spcBef>
              <a:buNone/>
              <a:defRPr sz="1600">
                <a:solidFill>
                  <a:schemeClr val="accent3"/>
                </a:solidFill>
              </a:defRPr>
            </a:lvl5pPr>
          </a:lstStyle>
          <a:p>
            <a:pPr lvl="0"/>
            <a:r>
              <a:rPr lang="en-US" dirty="0"/>
              <a:t>Add text here</a:t>
            </a:r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2DD639C-33DD-1ACB-4F21-BE087163AE1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168042" y="3428237"/>
            <a:ext cx="4034118" cy="3439923"/>
          </a:xfrm>
          <a:solidFill>
            <a:schemeClr val="tx2"/>
          </a:solidFill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BFF15871-3BB2-22DF-C235-D1DE82D65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3043" y="62521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BCBD76C8-E568-F23C-5623-0191DBB9CE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9969" y="6252175"/>
            <a:ext cx="2743200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fld id="{914F588F-3268-487C-BB05-403E3E2B4B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2156795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4">
    <p:bg>
      <p:bgPr>
        <a:solidFill>
          <a:schemeClr val="bg1"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76CE7-09C6-A885-88A7-930EB04362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52012" y="482812"/>
            <a:ext cx="10295108" cy="638050"/>
          </a:xfrm>
        </p:spPr>
        <p:txBody>
          <a:bodyPr tIns="0" bIns="0" anchor="ctr">
            <a:normAutofit/>
          </a:bodyPr>
          <a:lstStyle>
            <a:lvl1pPr algn="l">
              <a:lnSpc>
                <a:spcPct val="100000"/>
              </a:lnSpc>
              <a:defRPr sz="3600" b="1" cap="all" spc="0" normalizeH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Add title here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885A36-9B2E-CD52-C188-43035C62D7D2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1022350" y="1584960"/>
            <a:ext cx="10146806" cy="4429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Footer Placeholder 4">
            <a:extLst>
              <a:ext uri="{FF2B5EF4-FFF2-40B4-BE49-F238E27FC236}">
                <a16:creationId xmlns:a16="http://schemas.microsoft.com/office/drawing/2014/main" id="{BFF15871-3BB2-22DF-C235-D1DE82D658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3043" y="6252176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3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5">
            <a:extLst>
              <a:ext uri="{FF2B5EF4-FFF2-40B4-BE49-F238E27FC236}">
                <a16:creationId xmlns:a16="http://schemas.microsoft.com/office/drawing/2014/main" id="{BCBD76C8-E568-F23C-5623-0191DBB9CE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99969" y="6252175"/>
            <a:ext cx="2743200" cy="3651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3"/>
                </a:solidFill>
              </a:defRPr>
            </a:lvl1pPr>
          </a:lstStyle>
          <a:p>
            <a:fld id="{914F588F-3268-487C-BB05-403E3E2B4BD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5977060"/>
      </p:ext>
    </p:extLst>
  </p:cSld>
  <p:clrMapOvr>
    <a:masterClrMapping/>
  </p:clrMapOvr>
  <p:transition spd="slow">
    <p:wip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8DD7A-FF1D-9767-1649-7D4C2A80C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9142A-DFD1-3806-B699-90B05F1B7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412E4-8677-E261-758D-EDEBC34481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AB40B-2368-A443-D9EE-FC92F9EFBA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AC7DB-4EB3-9307-247C-048906C14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17397651"/>
      </p:ext>
    </p:extLst>
  </p:cSld>
  <p:clrMapOvr>
    <a:masterClrMapping/>
  </p:clrMapOvr>
  <p:transition spd="slow">
    <p:wip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DFAE1-64DB-A7A4-C4A5-FBAC19803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D08158-D2F0-1EF1-E978-B5ABE410E0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76FBAE-F2D7-CD98-29D8-25894FD29E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9A764-7865-4F84-CEDA-32E1C95F34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833CB-2504-63D7-DF7A-634BFEDD0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2296028"/>
      </p:ext>
    </p:extLst>
  </p:cSld>
  <p:clrMapOvr>
    <a:masterClrMapping/>
  </p:clrMapOvr>
  <p:transition spd="slow">
    <p:wip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11F56-044B-2660-5418-583AE935CF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415CAC-ABD2-D34F-B291-309B929E27B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4FF972-5D7C-49ED-F887-DBA56B2CFE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D2FCD9-67B8-D742-588B-93F0198BE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FF7BFDA-4B41-A809-9215-B674C0320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5D94E4-DDFD-7462-BEBC-68CA401CE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847263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5EA6C-5D7C-A9F5-8E00-0FEA4CD1AB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10A80-30B8-5102-2384-2E72E2C54B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314EF8-57D3-F237-497F-D4840FB6BC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FC370F-B7BE-AB7E-CA30-E14B69012B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2022F5-02AA-74AB-2952-9EFE8A152B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5117A7-74B5-6F3C-6A90-A6CDABD8D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6BDA28-ED6A-B037-DAFE-267B2E08FE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B13FAD-18B6-73AB-8CE4-7F39F0CB7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6063424"/>
      </p:ext>
    </p:extLst>
  </p:cSld>
  <p:clrMapOvr>
    <a:masterClrMapping/>
  </p:clrMapOvr>
  <p:transition spd="slow">
    <p:wip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8FB98-8158-86B8-1B52-FA0DF479B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C9F104-B7C6-D90A-80FF-EB195B837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AD0223-1D72-AC60-3527-B0E100F2A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E2856A-BA15-23E7-48C1-DEC5A77C9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8717199"/>
      </p:ext>
    </p:extLst>
  </p:cSld>
  <p:clrMapOvr>
    <a:masterClrMapping/>
  </p:clrMapOvr>
  <p:transition spd="slow">
    <p:wip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05FB0A7-60E6-A897-D0F1-EDC3A045F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23D0EB-60C7-8C1F-6091-4EE1D1241E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BA8492-12D6-8152-9E97-5D395B6AB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9015584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6A4F2-29CA-5A92-6A22-6431FCD7B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081D21-A342-E8DE-F415-A0C8B9ADDB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9CFC73-B147-98FB-8678-9FF0860865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758CA7-0216-9F90-23BE-9390846E11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CC6C4B-0DB3-6E81-303B-9CB504077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8C49CE-F39E-7683-283E-14430F58A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28438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A1BBA-0B8F-AA04-9E14-B67886005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6D621A-33CA-A796-16C6-B1F9F83D65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B010D3-4C28-5B51-ECB2-7869BBF2F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88DF9B-B326-81EB-F1D3-066479C53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872542-27B3-E202-8F7C-F20D131E7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567E62-336B-6B16-1643-8801914B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62035014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A67094-FEE4-5140-79F2-D44E3E247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8044B6-F344-4E6A-ECD0-DAD1DB454C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F2B4A-5363-FC25-1CDF-05537AD476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BBCC5-8AAF-709E-C818-2C5DF86DEF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F071D-63FA-EB1F-EAF4-277343D65C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499805-91CB-498D-B4A4-32248AE4B41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135806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ransition spd="slow">
    <p:wipe/>
  </p:transition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5">
            <a:extLst>
              <a:ext uri="{FF2B5EF4-FFF2-40B4-BE49-F238E27FC236}">
                <a16:creationId xmlns:a16="http://schemas.microsoft.com/office/drawing/2014/main" id="{59C71E9C-A7B8-ACE9-FA12-BE8632A0C6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058A3C-A9A4-5CD1-4650-EC4B6C3C31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8400" y="1854200"/>
            <a:ext cx="9499600" cy="2240280"/>
          </a:xfrm>
        </p:spPr>
        <p:txBody>
          <a:bodyPr>
            <a:noAutofit/>
          </a:bodyPr>
          <a:lstStyle/>
          <a:p>
            <a:r>
              <a:rPr lang="en-US" sz="6600" b="1" i="1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Courier New" panose="02070309020205020404" pitchFamily="49" charset="0"/>
              </a:rPr>
              <a:t>Coffee Shop Sales Analysis</a:t>
            </a:r>
            <a:endParaRPr lang="en-IN" sz="6600" b="1" i="1" dirty="0">
              <a:solidFill>
                <a:schemeClr val="accent3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Courier New" panose="020703090202050204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CADA9D-DEC6-C63C-FA24-D9EA2F98A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00240" y="5364164"/>
            <a:ext cx="4897120" cy="817880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2800" b="1" i="1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ea typeface="+mj-ea"/>
                <a:cs typeface="Courier New" panose="02070309020205020404" pitchFamily="49" charset="0"/>
              </a:rPr>
              <a:t>   Excel Project </a:t>
            </a:r>
          </a:p>
          <a:p>
            <a:r>
              <a:rPr lang="en-US" sz="2800" b="1" i="1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ea typeface="+mj-ea"/>
                <a:cs typeface="Courier New" panose="02070309020205020404" pitchFamily="49" charset="0"/>
              </a:rPr>
              <a:t>Lohitha Mada</a:t>
            </a:r>
            <a:endParaRPr lang="en-IN" sz="2800" b="1" i="1" dirty="0">
              <a:solidFill>
                <a:schemeClr val="accent3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ea typeface="+mj-ea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3568812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15">
            <a:extLst>
              <a:ext uri="{FF2B5EF4-FFF2-40B4-BE49-F238E27FC236}">
                <a16:creationId xmlns:a16="http://schemas.microsoft.com/office/drawing/2014/main" id="{5DE5C778-E65C-ABEF-2D19-C4831ECD9E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8179"/>
            <a:ext cx="12191999" cy="16499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94C789-47E6-3A82-27EA-E8F7C0246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08179"/>
            <a:ext cx="12191999" cy="164997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b="1" cap="all" dirty="0">
                <a:solidFill>
                  <a:schemeClr val="accent3">
                    <a:lumMod val="10000"/>
                    <a:lumOff val="90000"/>
                  </a:schemeClr>
                </a:solidFill>
                <a:latin typeface="Lato Black (Headings)"/>
              </a:rPr>
              <a:t>	Project Overview</a:t>
            </a:r>
            <a:endParaRPr lang="en-IN" sz="3600" b="1" cap="all" dirty="0">
              <a:solidFill>
                <a:schemeClr val="accent3">
                  <a:lumMod val="10000"/>
                  <a:lumOff val="90000"/>
                </a:schemeClr>
              </a:solidFill>
              <a:latin typeface="Lato Black (Headings)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E8A76-286F-942B-DDF7-0C591DC41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Maven Roasters operates across three locations in NYC.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Transactional data from Jan to June 2023 was collected to assess purchase behaviors and enhance operational efficiency.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Goal</a:t>
            </a:r>
            <a:r>
              <a:rPr lang="en-US" dirty="0"/>
              <a:t>: Create a dashboard to visually represent key business insights for informed decision-making.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9421680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15">
            <a:extLst>
              <a:ext uri="{FF2B5EF4-FFF2-40B4-BE49-F238E27FC236}">
                <a16:creationId xmlns:a16="http://schemas.microsoft.com/office/drawing/2014/main" id="{5DE5C778-E65C-ABEF-2D19-C4831ECD9E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08179"/>
            <a:ext cx="12191999" cy="164997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94C789-47E6-3A82-27EA-E8F7C0246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08179"/>
            <a:ext cx="12191999" cy="1649977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b="1" cap="all" dirty="0">
                <a:solidFill>
                  <a:schemeClr val="accent3">
                    <a:lumMod val="10000"/>
                    <a:lumOff val="90000"/>
                  </a:schemeClr>
                </a:solidFill>
                <a:latin typeface="Lato Black (Headings)"/>
              </a:rPr>
              <a:t>	Project Goals</a:t>
            </a:r>
            <a:endParaRPr lang="en-IN" sz="3600" b="1" cap="all" dirty="0">
              <a:solidFill>
                <a:schemeClr val="accent3">
                  <a:lumMod val="10000"/>
                  <a:lumOff val="90000"/>
                </a:schemeClr>
              </a:solidFill>
              <a:latin typeface="Lato Black (Headings)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E8A76-286F-942B-DDF7-0C591DC411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endParaRPr lang="en-US" sz="1000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Analyze Sales Trends:</a:t>
            </a:r>
            <a:r>
              <a:rPr lang="en-US" dirty="0"/>
              <a:t> Understand how Maven Roasters sales have evolved over the first half of 2023, identifying patterns in revenue growth or decline.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Identify Busiest Days:</a:t>
            </a:r>
            <a:r>
              <a:rPr lang="en-US" dirty="0"/>
              <a:t> Determine which days of the week have the highest foot traffic and sales, and explore the reasons behind these trends to improve operational efficiency.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Evaluate Product Performance:</a:t>
            </a:r>
            <a:r>
              <a:rPr lang="en-US" dirty="0"/>
              <a:t> Analyze which products are most and least frequently purchased, and identify the key products driving the most revenue for the business.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Provide Data-Driven Recommendations:</a:t>
            </a:r>
            <a:r>
              <a:rPr lang="en-US" dirty="0"/>
              <a:t> Use the insights to suggest actionable strategies for increasing sales, improving customer satisfaction, and optimizing store operations.</a:t>
            </a:r>
          </a:p>
          <a:p>
            <a:pPr marL="0" indent="0">
              <a:buNone/>
            </a:pPr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287840684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5">
            <a:extLst>
              <a:ext uri="{FF2B5EF4-FFF2-40B4-BE49-F238E27FC236}">
                <a16:creationId xmlns:a16="http://schemas.microsoft.com/office/drawing/2014/main" id="{26565EF9-5471-042C-3519-1301BA81E6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23855"/>
            <a:ext cx="12191999" cy="1195716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91A8B4E0-B592-CB93-AC1C-34902EA45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23855"/>
            <a:ext cx="12191998" cy="1195716"/>
          </a:xfrm>
        </p:spPr>
        <p:txBody>
          <a:bodyPr/>
          <a:lstStyle/>
          <a:p>
            <a:r>
              <a:rPr lang="en-IN" dirty="0">
                <a:solidFill>
                  <a:schemeClr val="accent3">
                    <a:lumMod val="10000"/>
                    <a:lumOff val="90000"/>
                  </a:schemeClr>
                </a:solidFill>
                <a:latin typeface="Lato Black (Headings)"/>
              </a:rPr>
              <a:t>	Approach to Data Insights</a:t>
            </a:r>
            <a:endParaRPr lang="en-US" dirty="0">
              <a:solidFill>
                <a:schemeClr val="accent3">
                  <a:lumMod val="10000"/>
                  <a:lumOff val="90000"/>
                </a:schemeClr>
              </a:solidFill>
              <a:latin typeface="Lato Black (Headings)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B74CEAC-13D9-5A8A-4CB7-EA2674D3BD2D}"/>
              </a:ext>
            </a:extLst>
          </p:cNvPr>
          <p:cNvSpPr>
            <a:spLocks noGrp="1" noChangeArrowheads="1"/>
          </p:cNvSpPr>
          <p:nvPr>
            <p:ph sz="quarter" idx="25"/>
          </p:nvPr>
        </p:nvSpPr>
        <p:spPr bwMode="auto">
          <a:xfrm>
            <a:off x="718332" y="1580172"/>
            <a:ext cx="6210788" cy="4647426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2200" b="1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2200" b="1" dirty="0"/>
              <a:t>Dataset Size</a:t>
            </a:r>
            <a:r>
              <a:rPr lang="en-US" sz="2200" dirty="0"/>
              <a:t>: 149,116 records, 11 fields.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2200" b="1" dirty="0"/>
              <a:t>Exploration</a:t>
            </a:r>
            <a:r>
              <a:rPr lang="en-US" sz="2200" dirty="0"/>
              <a:t>: Used filters to explore and analyze data integrity.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2200" b="1" dirty="0"/>
              <a:t>Data Integrity</a:t>
            </a:r>
            <a:r>
              <a:rPr lang="en-US" sz="2200" dirty="0"/>
              <a:t>: Trimmed unwanted spaces, no unwanted data or duplicates found.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2200" b="1" dirty="0"/>
              <a:t>Revenue Calculation</a:t>
            </a:r>
            <a:r>
              <a:rPr lang="en-US" sz="2200" dirty="0"/>
              <a:t>: A new column was added to compute revenue.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2200" dirty="0"/>
              <a:t>MONTH,WEEKDAY and HOUR functions used to create new columns for Month and Day of the Week (formatted as text with TEXT function).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8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8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81EC4B5-1182-4C0D-E488-96F9D52DA1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385" y="1474237"/>
            <a:ext cx="3996000" cy="499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990888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5">
            <a:extLst>
              <a:ext uri="{FF2B5EF4-FFF2-40B4-BE49-F238E27FC236}">
                <a16:creationId xmlns:a16="http://schemas.microsoft.com/office/drawing/2014/main" id="{26565EF9-5471-042C-3519-1301BA81E6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1159"/>
            <a:ext cx="12191999" cy="1195716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91A8B4E0-B592-CB93-AC1C-34902EA45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01159"/>
            <a:ext cx="12191999" cy="1195716"/>
          </a:xfrm>
        </p:spPr>
        <p:txBody>
          <a:bodyPr/>
          <a:lstStyle/>
          <a:p>
            <a:r>
              <a:rPr lang="en-IN" dirty="0">
                <a:solidFill>
                  <a:schemeClr val="accent3">
                    <a:lumMod val="10000"/>
                    <a:lumOff val="90000"/>
                  </a:schemeClr>
                </a:solidFill>
                <a:latin typeface="Lato Black (Headings)"/>
              </a:rPr>
              <a:t>	Approach to Data Insights</a:t>
            </a:r>
            <a:endParaRPr lang="en-US" dirty="0">
              <a:solidFill>
                <a:schemeClr val="accent3">
                  <a:lumMod val="10000"/>
                  <a:lumOff val="90000"/>
                </a:schemeClr>
              </a:solidFill>
              <a:latin typeface="Lato Black (Headings)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1B74CEAC-13D9-5A8A-4CB7-EA2674D3BD2D}"/>
              </a:ext>
            </a:extLst>
          </p:cNvPr>
          <p:cNvSpPr>
            <a:spLocks noGrp="1" noChangeArrowheads="1"/>
          </p:cNvSpPr>
          <p:nvPr>
            <p:ph sz="quarter" idx="25"/>
          </p:nvPr>
        </p:nvSpPr>
        <p:spPr bwMode="auto">
          <a:xfrm>
            <a:off x="718332" y="1857172"/>
            <a:ext cx="6210788" cy="437042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sz="2200" b="1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2200" b="1" dirty="0"/>
              <a:t>Product-Level Trends:</a:t>
            </a:r>
            <a:r>
              <a:rPr lang="en-US" sz="2200" dirty="0"/>
              <a:t> Analyzed using PivotTables.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2200" b="1" dirty="0"/>
              <a:t>Data Summaries: </a:t>
            </a:r>
            <a:r>
              <a:rPr lang="en-US" sz="2200" dirty="0"/>
              <a:t>Monthly Revenue, Transactions by Day of the Week, Hour, and Product Category summarized in descending order.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2200" b="1" dirty="0"/>
              <a:t>Top 15 Products: </a:t>
            </a:r>
            <a:r>
              <a:rPr lang="en-US" sz="2200" dirty="0"/>
              <a:t>Sorted by transaction count and revenue.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Wingdings" panose="05000000000000000000" pitchFamily="2" charset="2"/>
              <a:buChar char="§"/>
            </a:pPr>
            <a:r>
              <a:rPr lang="en-US" sz="2200" b="1" dirty="0"/>
              <a:t>Dashboard Creation: </a:t>
            </a:r>
            <a:r>
              <a:rPr lang="en-US" sz="2200" dirty="0"/>
              <a:t>Included all charts, KPIs for Monthly Revenue, Transaction Count, and Average Revenue. A slicer was added to track trends across all charts.</a:t>
            </a:r>
            <a:endParaRPr lang="en-US" altLang="en-US" sz="2200" dirty="0"/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en-US" sz="180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746AA37-2002-6661-0F2D-CAB8BAC015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65985" y="1522386"/>
            <a:ext cx="3996523" cy="5040000"/>
          </a:xfrm>
          <a:prstGeom prst="rect">
            <a:avLst/>
          </a:prstGeom>
          <a:ln>
            <a:solidFill>
              <a:schemeClr val="bg2"/>
            </a:solidFill>
          </a:ln>
        </p:spPr>
      </p:pic>
    </p:spTree>
    <p:extLst>
      <p:ext uri="{BB962C8B-B14F-4D97-AF65-F5344CB8AC3E}">
        <p14:creationId xmlns:p14="http://schemas.microsoft.com/office/powerpoint/2010/main" val="4234175142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20000"/>
            <a:lumOff val="80000"/>
            <a:alpha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15">
            <a:extLst>
              <a:ext uri="{FF2B5EF4-FFF2-40B4-BE49-F238E27FC236}">
                <a16:creationId xmlns:a16="http://schemas.microsoft.com/office/drawing/2014/main" id="{26565EF9-5471-042C-3519-1301BA81E6E3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66069"/>
            <a:ext cx="12192000" cy="1195716"/>
          </a:xfrm>
          <a:prstGeom prst="rect">
            <a:avLst/>
          </a:prstGeom>
        </p:spPr>
      </p:pic>
      <p:sp>
        <p:nvSpPr>
          <p:cNvPr id="10" name="Title 9">
            <a:extLst>
              <a:ext uri="{FF2B5EF4-FFF2-40B4-BE49-F238E27FC236}">
                <a16:creationId xmlns:a16="http://schemas.microsoft.com/office/drawing/2014/main" id="{91A8B4E0-B592-CB93-AC1C-34902EA45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166069"/>
            <a:ext cx="12191999" cy="1195716"/>
          </a:xfrm>
        </p:spPr>
        <p:txBody>
          <a:bodyPr>
            <a:normAutofit/>
          </a:bodyPr>
          <a:lstStyle/>
          <a:p>
            <a:r>
              <a:rPr lang="en-IN" dirty="0">
                <a:solidFill>
                  <a:schemeClr val="accent3">
                    <a:lumMod val="10000"/>
                    <a:lumOff val="90000"/>
                  </a:schemeClr>
                </a:solidFill>
                <a:latin typeface="Lato Black (Headings)"/>
              </a:rPr>
              <a:t>	DASHBOARD</a:t>
            </a:r>
            <a:endParaRPr lang="en-US" dirty="0">
              <a:solidFill>
                <a:schemeClr val="accent3">
                  <a:lumMod val="10000"/>
                  <a:lumOff val="90000"/>
                </a:schemeClr>
              </a:solidFill>
              <a:latin typeface="Lato Black (Headings)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4C14FFC-2C4A-CC7A-9527-F5C34B1A32CA}"/>
              </a:ext>
            </a:extLst>
          </p:cNvPr>
          <p:cNvPicPr>
            <a:picLocks noGrp="1" noChangeAspect="1"/>
          </p:cNvPicPr>
          <p:nvPr>
            <p:ph sz="quarter" idx="25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" y="1678528"/>
            <a:ext cx="9353005" cy="4696660"/>
          </a:xfrm>
          <a:effectLst>
            <a:outerShdw blurRad="50800" dist="50800" dir="5400000" algn="ctr" rotWithShape="0">
              <a:schemeClr val="bg1"/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EA7EFA8-ED9D-1B3F-C7F4-400D7065D08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596" y="1550521"/>
            <a:ext cx="2519266" cy="4952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40580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916A0D5-5CB6-A442-D8E1-2E8287B98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7132" y="1340488"/>
            <a:ext cx="3231145" cy="256232"/>
          </a:xfrm>
        </p:spPr>
        <p:txBody>
          <a:bodyPr>
            <a:normAutofit fontScale="90000"/>
          </a:bodyPr>
          <a:lstStyle/>
          <a:p>
            <a:pPr eaLnBrk="0" fontAlgn="base" hangingPunct="0">
              <a:spcAft>
                <a:spcPct val="0"/>
              </a:spcAft>
            </a:pPr>
            <a:r>
              <a:rPr lang="en-US" i="1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Revenue Analysis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6016A63-BEE3-F549-DAB9-1A45DE9215E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5532" y="1596720"/>
            <a:ext cx="3227060" cy="2473293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dirty="0"/>
              <a:t>The best-performing store in terms of revenue, generation is Hell’s Kitchen with $236,511, outperforming the other two locations.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/>
              <a:t>Peak Sales Times: </a:t>
            </a:r>
            <a:r>
              <a:rPr lang="en-US" dirty="0"/>
              <a:t>At Hell's Kitchen, the highest number of transactions occurs on Fridays and Thursdays between 8 AM and 10 AM.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b="1" dirty="0"/>
              <a:t>Top Product: </a:t>
            </a:r>
            <a:r>
              <a:rPr lang="en-US" dirty="0"/>
              <a:t>Barista Espresso is the most sold product category during this time, with coffee being the top-selling item.</a:t>
            </a:r>
          </a:p>
        </p:txBody>
      </p:sp>
      <p:pic>
        <p:nvPicPr>
          <p:cNvPr id="131" name="Picture Placeholder 130" descr="Several glasses of liquid">
            <a:extLst>
              <a:ext uri="{FF2B5EF4-FFF2-40B4-BE49-F238E27FC236}">
                <a16:creationId xmlns:a16="http://schemas.microsoft.com/office/drawing/2014/main" id="{A10FDB5F-E19E-ED52-F6CE-6C30B9DE21D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65885" y="1209040"/>
            <a:ext cx="4114801" cy="3021840"/>
          </a:xfrm>
        </p:spPr>
      </p:pic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F7D55444-7D69-3A11-24C1-E11C181B50C5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356737" y="1224848"/>
            <a:ext cx="3225600" cy="361789"/>
          </a:xfrm>
        </p:spPr>
        <p:txBody>
          <a:bodyPr>
            <a:norm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i="1" dirty="0">
                <a:solidFill>
                  <a:schemeClr val="tx1"/>
                </a:solidFill>
                <a:latin typeface="+mn-lt"/>
              </a:rPr>
              <a:t>    Product sales Analysis 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AFCB2D14-EEDB-8903-0FF1-E4FB518C09E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356736" y="1662436"/>
            <a:ext cx="3225600" cy="240757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IN" dirty="0"/>
              <a:t>Barista Espresso is the top sold product category with $91,406 followed by Brewed Chai Tea and Hot Chocolate.</a:t>
            </a:r>
            <a:endParaRPr lang="en-US" dirty="0"/>
          </a:p>
          <a:p>
            <a:pPr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Coffee and tea are the top-selling items, followed by bakery products.</a:t>
            </a:r>
          </a:p>
          <a:p>
            <a:pPr>
              <a:lnSpc>
                <a:spcPct val="90000"/>
              </a:lnSpc>
              <a:buFont typeface="Wingdings" panose="05000000000000000000" pitchFamily="2" charset="2"/>
              <a:buChar char="v"/>
            </a:pPr>
            <a:r>
              <a:rPr lang="en-US" dirty="0"/>
              <a:t>Organic beans and premium beans are the least sold product category. Packaged  chocolate is the least sold item.</a:t>
            </a:r>
          </a:p>
        </p:txBody>
      </p:sp>
      <p:pic>
        <p:nvPicPr>
          <p:cNvPr id="133" name="Picture Placeholder 132" descr="Coffee beans and powder on a surface ">
            <a:extLst>
              <a:ext uri="{FF2B5EF4-FFF2-40B4-BE49-F238E27FC236}">
                <a16:creationId xmlns:a16="http://schemas.microsoft.com/office/drawing/2014/main" id="{5DAF913E-2852-72B3-3F60-1E81B1615D4E}"/>
              </a:ext>
            </a:extLst>
          </p:cNvPr>
          <p:cNvPicPr>
            <a:picLocks noGrp="1" noChangeAspect="1"/>
          </p:cNvPicPr>
          <p:nvPr>
            <p:ph type="pic" sz="quarter" idx="29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4230877"/>
            <a:ext cx="4065886" cy="2627123"/>
          </a:xfrm>
        </p:spPr>
      </p:pic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36CB5A1-25E4-7026-DACC-DF2E38077079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4385387" y="4422710"/>
            <a:ext cx="3526971" cy="250889"/>
          </a:xfrm>
        </p:spPr>
        <p:txBody>
          <a:bodyPr>
            <a:norm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1600" i="1" dirty="0">
                <a:solidFill>
                  <a:schemeClr val="tx1"/>
                </a:solidFill>
                <a:latin typeface="+mn-lt"/>
              </a:rPr>
              <a:t>   Day – Wise Analysis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7C9A84AC-E8E5-C32D-47BB-F8EDC699A30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4385388" y="4781261"/>
            <a:ext cx="3526971" cy="1971963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Highest Foot Traffic: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Friday and Thursday have the highest foot traffic sales between 8 to 10 AM.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Median Foot Traffic: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Monday and Wednesday generate </a:t>
            </a:r>
            <a:r>
              <a:rPr lang="en-US" altLang="en-US" dirty="0">
                <a:solidFill>
                  <a:schemeClr val="tx1"/>
                </a:solidFill>
              </a:rPr>
              <a:t>the median sales transactions.</a:t>
            </a:r>
            <a:endParaRPr kumimoji="0" lang="en-US" alt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Lowest Revenue Days:</a:t>
            </a:r>
            <a:r>
              <a:rPr kumimoji="0" lang="en-US" alt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Saturday generates the least </a:t>
            </a:r>
            <a:r>
              <a:rPr lang="en-US" altLang="en-US" sz="1200" dirty="0"/>
              <a:t>revenue, with Sunday following closely behind.</a:t>
            </a:r>
          </a:p>
          <a:p>
            <a:endParaRPr lang="en-US" dirty="0"/>
          </a:p>
        </p:txBody>
      </p:sp>
      <p:pic>
        <p:nvPicPr>
          <p:cNvPr id="135" name="Picture Placeholder 134" descr="A person pouring milk into a cup ">
            <a:extLst>
              <a:ext uri="{FF2B5EF4-FFF2-40B4-BE49-F238E27FC236}">
                <a16:creationId xmlns:a16="http://schemas.microsoft.com/office/drawing/2014/main" id="{DB129361-F257-1B13-4A06-7A0BF2756270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190846" y="4230877"/>
            <a:ext cx="4034118" cy="2627123"/>
          </a:xfrm>
        </p:spPr>
      </p:pic>
      <p:pic>
        <p:nvPicPr>
          <p:cNvPr id="7" name="Picture Placeholder 15">
            <a:extLst>
              <a:ext uri="{FF2B5EF4-FFF2-40B4-BE49-F238E27FC236}">
                <a16:creationId xmlns:a16="http://schemas.microsoft.com/office/drawing/2014/main" id="{E5B665A2-B19D-C51D-5167-7E7BD8A9AA0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04776"/>
            <a:ext cx="12191999" cy="1024831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EB56BC5-3154-8754-3250-5E33F79347F0}"/>
              </a:ext>
            </a:extLst>
          </p:cNvPr>
          <p:cNvSpPr txBox="1">
            <a:spLocks/>
          </p:cNvSpPr>
          <p:nvPr/>
        </p:nvSpPr>
        <p:spPr>
          <a:xfrm>
            <a:off x="0" y="104776"/>
            <a:ext cx="12191999" cy="863967"/>
          </a:xfrm>
          <a:prstGeom prst="rect">
            <a:avLst/>
          </a:prstGeom>
        </p:spPr>
        <p:txBody>
          <a:bodyPr vert="horz" lIns="91440" tIns="0" rIns="91440" bIns="0"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800" b="1" kern="1200" cap="none" spc="0" normalizeH="0" baseline="0">
                <a:solidFill>
                  <a:schemeClr val="accent1">
                    <a:lumMod val="1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all" dirty="0">
                <a:solidFill>
                  <a:schemeClr val="accent3">
                    <a:lumMod val="10000"/>
                    <a:lumOff val="90000"/>
                  </a:schemeClr>
                </a:solidFill>
                <a:latin typeface="Lato Black (Headings)"/>
              </a:rPr>
              <a:t>	KEY </a:t>
            </a:r>
            <a:r>
              <a:rPr lang="en-IN" sz="3600" dirty="0">
                <a:solidFill>
                  <a:schemeClr val="accent3">
                    <a:lumMod val="10000"/>
                    <a:lumOff val="90000"/>
                  </a:schemeClr>
                </a:solidFill>
                <a:latin typeface="Lato Black (Headings)"/>
              </a:rPr>
              <a:t>INSIGHTS</a:t>
            </a:r>
            <a:endParaRPr lang="en-IN" sz="3600" cap="all" dirty="0">
              <a:solidFill>
                <a:schemeClr val="accent3">
                  <a:lumMod val="10000"/>
                  <a:lumOff val="90000"/>
                </a:schemeClr>
              </a:solidFill>
              <a:latin typeface="Lato Black (Headings)"/>
            </a:endParaRPr>
          </a:p>
        </p:txBody>
      </p:sp>
    </p:spTree>
    <p:extLst>
      <p:ext uri="{BB962C8B-B14F-4D97-AF65-F5344CB8AC3E}">
        <p14:creationId xmlns:p14="http://schemas.microsoft.com/office/powerpoint/2010/main" val="2534177998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15">
            <a:extLst>
              <a:ext uri="{FF2B5EF4-FFF2-40B4-BE49-F238E27FC236}">
                <a16:creationId xmlns:a16="http://schemas.microsoft.com/office/drawing/2014/main" id="{5DE5C778-E65C-ABEF-2D19-C4831ECD9EA2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" y="108180"/>
            <a:ext cx="12191999" cy="13940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E94C789-47E6-3A82-27EA-E8F7C0246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181"/>
            <a:ext cx="12191998" cy="139405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3600" b="1" cap="all" dirty="0">
                <a:solidFill>
                  <a:schemeClr val="accent3">
                    <a:lumMod val="10000"/>
                    <a:lumOff val="90000"/>
                  </a:schemeClr>
                </a:solidFill>
                <a:latin typeface="Lato Black (Headings)"/>
              </a:rPr>
              <a:t>	Recommendation</a:t>
            </a:r>
            <a:endParaRPr lang="en-IN" sz="3600" b="1" cap="all" dirty="0">
              <a:solidFill>
                <a:schemeClr val="accent3">
                  <a:lumMod val="10000"/>
                  <a:lumOff val="90000"/>
                </a:schemeClr>
              </a:solidFill>
              <a:latin typeface="Lato Black (Headings)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0E8A76-286F-942B-DDF7-0C591DC411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8841"/>
            <a:ext cx="10515600" cy="4935894"/>
          </a:xfrm>
        </p:spPr>
        <p:txBody>
          <a:bodyPr>
            <a:normAutofit/>
          </a:bodyPr>
          <a:lstStyle/>
          <a:p>
            <a:pPr lvl="1"/>
            <a:endParaRPr lang="en-US" b="1" dirty="0"/>
          </a:p>
          <a:p>
            <a:pPr lvl="1"/>
            <a:r>
              <a:rPr lang="en-US" b="1" dirty="0"/>
              <a:t>Optimize Staffing During Peak Hours:</a:t>
            </a:r>
            <a:r>
              <a:rPr lang="en-US" dirty="0"/>
              <a:t> Given the rush between 8 AM and 10 AM, ensure that staffing is optimized to reduce wait times and improve customer service during these critical hours.</a:t>
            </a:r>
          </a:p>
          <a:p>
            <a:pPr lvl="1"/>
            <a:r>
              <a:rPr lang="en-US" b="1" dirty="0"/>
              <a:t>Customer Feedback Integration:</a:t>
            </a:r>
            <a:r>
              <a:rPr lang="en-US" dirty="0"/>
              <a:t> Regularly collect and analyze customer feedback to refine offerings and improve service quality, ensuring customer preferences are met.</a:t>
            </a:r>
          </a:p>
          <a:p>
            <a:pPr lvl="1"/>
            <a:r>
              <a:rPr lang="en-US" b="1" dirty="0"/>
              <a:t>Weekend Specials:</a:t>
            </a:r>
            <a:r>
              <a:rPr lang="en-US" dirty="0"/>
              <a:t> Since weekends (especially Saturdays) show lower sales, consider introducing exclusive weekend offerings like brunch specials, limited-time menu items, or family-focused promotions to drive traffic.</a:t>
            </a:r>
          </a:p>
          <a:p>
            <a:pPr lvl="1"/>
            <a:r>
              <a:rPr lang="en-US" b="1" dirty="0"/>
              <a:t>Collaborations and Events:</a:t>
            </a:r>
            <a:r>
              <a:rPr lang="en-US" dirty="0"/>
              <a:t> Partner with local businesses for cross-promotions or host in-store events to increase foot traffic and attract new customers.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IN" sz="1000" dirty="0"/>
          </a:p>
        </p:txBody>
      </p:sp>
    </p:spTree>
    <p:extLst>
      <p:ext uri="{BB962C8B-B14F-4D97-AF65-F5344CB8AC3E}">
        <p14:creationId xmlns:p14="http://schemas.microsoft.com/office/powerpoint/2010/main" val="2198389532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5">
            <a:extLst>
              <a:ext uri="{FF2B5EF4-FFF2-40B4-BE49-F238E27FC236}">
                <a16:creationId xmlns:a16="http://schemas.microsoft.com/office/drawing/2014/main" id="{59C71E9C-A7B8-ACE9-FA12-BE8632A0C6A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058A3C-A9A4-5CD1-4650-EC4B6C3C31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6560" y="2865120"/>
            <a:ext cx="6441440" cy="1229360"/>
          </a:xfrm>
        </p:spPr>
        <p:txBody>
          <a:bodyPr>
            <a:noAutofit/>
          </a:bodyPr>
          <a:lstStyle/>
          <a:p>
            <a:r>
              <a:rPr lang="en-US" sz="6600" b="1" i="1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cs typeface="Courier New" panose="02070309020205020404" pitchFamily="49" charset="0"/>
              </a:rPr>
              <a:t>Thank You</a:t>
            </a:r>
            <a:endParaRPr lang="en-IN" sz="6600" b="1" i="1" dirty="0">
              <a:solidFill>
                <a:schemeClr val="accent3">
                  <a:lumMod val="20000"/>
                  <a:lumOff val="80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cs typeface="Courier New" panose="020703090202050204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CADA9D-DEC6-C63C-FA24-D9EA2F98A5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07200" y="4249420"/>
            <a:ext cx="4897120" cy="817880"/>
          </a:xfrm>
        </p:spPr>
        <p:txBody>
          <a:bodyPr>
            <a:normAutofit/>
          </a:bodyPr>
          <a:lstStyle/>
          <a:p>
            <a:r>
              <a:rPr lang="en-US" sz="2800" b="1" i="1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ea typeface="+mj-ea"/>
                <a:cs typeface="Courier New" panose="02070309020205020404" pitchFamily="49" charset="0"/>
              </a:rPr>
              <a:t>Lohitha Mada</a:t>
            </a:r>
            <a:br>
              <a:rPr lang="en-US" sz="2800" b="1" i="1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ea typeface="+mj-ea"/>
                <a:cs typeface="Courier New" panose="02070309020205020404" pitchFamily="49" charset="0"/>
              </a:rPr>
            </a:br>
            <a:r>
              <a:rPr lang="en-US" sz="1600" b="1" i="1" dirty="0">
                <a:solidFill>
                  <a:schemeClr val="accent3">
                    <a:lumMod val="20000"/>
                    <a:lumOff val="8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ook Antiqua" panose="02040602050305030304" pitchFamily="18" charset="0"/>
                <a:ea typeface="+mj-ea"/>
                <a:cs typeface="Courier New" panose="02070309020205020404" pitchFamily="49" charset="0"/>
              </a:rPr>
              <a:t>	</a:t>
            </a:r>
            <a:endParaRPr lang="en-IN" sz="2800" b="1" i="1" dirty="0">
              <a:solidFill>
                <a:schemeClr val="bg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ook Antiqua" panose="02040602050305030304" pitchFamily="18" charset="0"/>
              <a:ea typeface="+mj-ea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2956085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</TotalTime>
  <Words>628</Words>
  <Application>Microsoft Office PowerPoint</Application>
  <PresentationFormat>Widescreen</PresentationFormat>
  <Paragraphs>53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Book Antiqua</vt:lpstr>
      <vt:lpstr>Calibri</vt:lpstr>
      <vt:lpstr>Calibri Light</vt:lpstr>
      <vt:lpstr>Courier New</vt:lpstr>
      <vt:lpstr>Lato Black (Headings)</vt:lpstr>
      <vt:lpstr>Wingdings</vt:lpstr>
      <vt:lpstr>Office Theme</vt:lpstr>
      <vt:lpstr>Coffee Shop Sales Analysis</vt:lpstr>
      <vt:lpstr> Project Overview</vt:lpstr>
      <vt:lpstr> Project Goals</vt:lpstr>
      <vt:lpstr> Approach to Data Insights</vt:lpstr>
      <vt:lpstr> Approach to Data Insights</vt:lpstr>
      <vt:lpstr> DASHBOARD</vt:lpstr>
      <vt:lpstr> Revenue Analysis</vt:lpstr>
      <vt:lpstr> Recommendation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Lohitha Mada</dc:creator>
  <cp:lastModifiedBy>Lohitha Mada</cp:lastModifiedBy>
  <cp:revision>8</cp:revision>
  <dcterms:created xsi:type="dcterms:W3CDTF">2024-09-18T10:57:38Z</dcterms:created>
  <dcterms:modified xsi:type="dcterms:W3CDTF">2024-09-18T15:41:50Z</dcterms:modified>
</cp:coreProperties>
</file>

<file path=docProps/thumbnail.jpeg>
</file>